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8" r:id="rId2"/>
    <p:sldId id="345" r:id="rId3"/>
    <p:sldId id="356" r:id="rId4"/>
    <p:sldId id="362" r:id="rId5"/>
    <p:sldId id="357" r:id="rId6"/>
    <p:sldId id="358" r:id="rId7"/>
    <p:sldId id="360" r:id="rId8"/>
    <p:sldId id="359" r:id="rId9"/>
    <p:sldId id="361" r:id="rId10"/>
    <p:sldId id="344" r:id="rId11"/>
    <p:sldId id="352" r:id="rId12"/>
    <p:sldId id="353" r:id="rId13"/>
    <p:sldId id="354" r:id="rId14"/>
    <p:sldId id="363" r:id="rId15"/>
    <p:sldId id="364" r:id="rId16"/>
    <p:sldId id="365" r:id="rId17"/>
    <p:sldId id="355" r:id="rId18"/>
  </p:sldIdLst>
  <p:sldSz cx="12192000" cy="6858000"/>
  <p:notesSz cx="6815138" cy="99456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87" autoAdjust="0"/>
  </p:normalViewPr>
  <p:slideViewPr>
    <p:cSldViewPr snapToGrid="0">
      <p:cViewPr>
        <p:scale>
          <a:sx n="70" d="100"/>
          <a:sy n="70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3226" cy="49901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1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4C70B3A9-3DCD-4D87-B66E-4D4766E4E650}" type="datetimeFigureOut">
              <a:rPr lang="pl-PL" smtClean="0"/>
              <a:pPr/>
              <a:t>26.08.2020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515" y="4786363"/>
            <a:ext cx="5452110" cy="391611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46679"/>
            <a:ext cx="2953226" cy="499011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0335" y="9446679"/>
            <a:ext cx="2953226" cy="499011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D6428C66-E989-4392-ADAB-5E2CA16988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003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845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8170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74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474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7853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434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034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8977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034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3758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134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9876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261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560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6015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066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1415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A5F8F-AA4A-4EDF-9509-11EE226F2E30}" type="datetimeFigureOut">
              <a:rPr lang="pl-PL" smtClean="0"/>
              <a:pPr/>
              <a:t>26.08.2020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0C537-F024-412B-AEBF-E98698DE012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026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6592" y="2239617"/>
            <a:ext cx="10840278" cy="4015409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pl-PL" sz="1600" b="1" dirty="0" smtClean="0"/>
          </a:p>
          <a:p>
            <a:pPr lvl="0" algn="ctr">
              <a:buNone/>
            </a:pPr>
            <a:r>
              <a:rPr lang="pl-PL" sz="6600" b="1" dirty="0" smtClean="0"/>
              <a:t>Towaroznawstwo</a:t>
            </a:r>
            <a:endParaRPr lang="pl-PL" sz="1200" b="1" dirty="0" smtClean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189" y="836489"/>
            <a:ext cx="3072424" cy="88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625" y="2425148"/>
            <a:ext cx="10628243" cy="382987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4400" b="1" dirty="0" smtClean="0"/>
              <a:t>Czym zajmuje się Towaroznawca</a:t>
            </a:r>
            <a:r>
              <a:rPr lang="pl-PL" sz="4400" b="1" dirty="0" smtClean="0">
                <a:sym typeface="Wingdings" pitchFamily="2" charset="2"/>
              </a:rPr>
              <a:t>?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Ocenia właściwości różnorodnych produktów, 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Zarządza procesami produkcyjnymi, 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Jest ekspertem w zakresie jakości towarów, wyrobów, produktów 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Może też jeździć po świecie, spotykać ciekawych ludzi i wszechstronnie się  rozwijać </a:t>
            </a:r>
          </a:p>
          <a:p>
            <a:pPr>
              <a:buNone/>
            </a:pPr>
            <a:endParaRPr lang="pl-PL" sz="2800" dirty="0" smtClean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313" y="904727"/>
            <a:ext cx="3072424" cy="7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2364" y="2425148"/>
            <a:ext cx="10747514" cy="3829878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pl-PL" sz="4400" b="1" dirty="0" smtClean="0"/>
              <a:t>Gdzie może pracować Towaroznawca</a:t>
            </a:r>
            <a:r>
              <a:rPr lang="pl-PL" sz="4400" b="1" dirty="0" smtClean="0">
                <a:sym typeface="Wingdings" pitchFamily="2" charset="2"/>
              </a:rPr>
              <a:t>?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W laboratoriach badawczych, 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W firmach konsultingowych,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We własnych firmach,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Jako eksperci do spraw zarządzania </a:t>
            </a:r>
            <a:r>
              <a:rPr lang="pl-PL" sz="2800" dirty="0" smtClean="0">
                <a:sym typeface="Wingdings" pitchFamily="2" charset="2"/>
              </a:rPr>
              <a:t>jakością w </a:t>
            </a:r>
            <a:r>
              <a:rPr lang="pl-PL" sz="2800" dirty="0" smtClean="0">
                <a:sym typeface="Wingdings" pitchFamily="2" charset="2"/>
              </a:rPr>
              <a:t>przedsiębiorstwie,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W dużych i małych przedsiębiorstwach w działach zajmujących się jakością, sprzedażą, technologią produkcji.</a:t>
            </a:r>
          </a:p>
          <a:p>
            <a:endParaRPr lang="pl-PL" sz="2800" dirty="0" smtClean="0">
              <a:sym typeface="Wingdings" pitchFamily="2" charset="2"/>
            </a:endParaRPr>
          </a:p>
          <a:p>
            <a:pPr>
              <a:buNone/>
            </a:pPr>
            <a:endParaRPr lang="pl-PL" sz="2800" dirty="0" smtClean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83" y="918374"/>
            <a:ext cx="3058778" cy="76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625" y="2425148"/>
            <a:ext cx="10628243" cy="385638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4400" b="1" dirty="0" smtClean="0"/>
              <a:t>Kształcimy praktycznie, uczymy konkretów </a:t>
            </a:r>
            <a:br>
              <a:rPr lang="pl-PL" sz="4400" b="1" dirty="0" smtClean="0"/>
            </a:br>
            <a:r>
              <a:rPr lang="pl-PL" sz="4400" b="1" dirty="0" smtClean="0"/>
              <a:t>i przydatnej wiedzy, a nie jedynie teorii!</a:t>
            </a:r>
            <a:r>
              <a:rPr lang="pl-PL" sz="4400" b="1" dirty="0" smtClean="0">
                <a:sym typeface="Wingdings" pitchFamily="2" charset="2"/>
              </a:rPr>
              <a:t> </a:t>
            </a:r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141" y="1027557"/>
            <a:ext cx="3031483" cy="77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625" y="2425148"/>
            <a:ext cx="6560223" cy="3856382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pl-PL" sz="4100" dirty="0" smtClean="0"/>
              <a:t>Życie studenckie </a:t>
            </a:r>
            <a:r>
              <a:rPr lang="pl-PL" sz="4100" dirty="0" smtClean="0">
                <a:sym typeface="Wingdings" pitchFamily="2" charset="2"/>
              </a:rPr>
              <a:t></a:t>
            </a:r>
            <a:r>
              <a:rPr lang="pl-PL" sz="4100" dirty="0" smtClean="0"/>
              <a:t> </a:t>
            </a:r>
          </a:p>
          <a:p>
            <a:pPr lvl="0" algn="ctr">
              <a:buNone/>
            </a:pPr>
            <a:r>
              <a:rPr lang="pl-PL" sz="2800" dirty="0" smtClean="0">
                <a:sym typeface="Wingdings" pitchFamily="2" charset="2"/>
              </a:rPr>
              <a:t>Wysokie stypendia dla najlepszych studentów,</a:t>
            </a:r>
          </a:p>
          <a:p>
            <a:pPr lvl="0" algn="ctr">
              <a:buNone/>
            </a:pPr>
            <a:r>
              <a:rPr lang="pl-PL" sz="2800" dirty="0" smtClean="0">
                <a:sym typeface="Wingdings" pitchFamily="2" charset="2"/>
              </a:rPr>
              <a:t>Koło naukowe, wyjazdy zagraniczne i wiele </a:t>
            </a:r>
            <a:r>
              <a:rPr lang="pl-PL" sz="2800" dirty="0" smtClean="0">
                <a:sym typeface="Wingdings" pitchFamily="2" charset="2"/>
              </a:rPr>
              <a:t>innych możliwości !</a:t>
            </a:r>
            <a:endParaRPr lang="pl-PL" sz="2800" dirty="0" smtClean="0">
              <a:sym typeface="Wingdings" pitchFamily="2" charset="2"/>
            </a:endParaRPr>
          </a:p>
          <a:p>
            <a:pPr lvl="0" algn="ctr">
              <a:buNone/>
            </a:pPr>
            <a:endParaRPr lang="pl-PL" sz="2800" dirty="0" smtClean="0">
              <a:sym typeface="Wingdings" pitchFamily="2" charset="2"/>
            </a:endParaRPr>
          </a:p>
          <a:p>
            <a:pPr lvl="0" algn="ctr">
              <a:buNone/>
            </a:pPr>
            <a:r>
              <a:rPr lang="pl-PL" sz="2800" b="1" dirty="0" smtClean="0">
                <a:sym typeface="Wingdings" pitchFamily="2" charset="2"/>
              </a:rPr>
              <a:t>A przede wszystkim: wykształcenie praktyczne z perspektywą na dobrze płatną pracę!</a:t>
            </a:r>
          </a:p>
          <a:p>
            <a:pPr lvl="0" algn="ctr">
              <a:buNone/>
            </a:pPr>
            <a:endParaRPr lang="pl-PL" sz="2800" dirty="0" smtClean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09" y="686362"/>
            <a:ext cx="3440915" cy="8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kpu.krosno.pl/towaroznawstwo/wp-content/uploads/sites/16/nggallery/dni-mlodych-towaroznastwo/l3uW3JumZVWqkYlkZAmlodzi_towaroznawcy_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985" y="697894"/>
            <a:ext cx="4106484" cy="547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3601"/>
          <a:stretch>
            <a:fillRect/>
          </a:stretch>
        </p:blipFill>
        <p:spPr bwMode="auto">
          <a:xfrm>
            <a:off x="7533565" y="3223481"/>
            <a:ext cx="3553604" cy="347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r="50952"/>
          <a:stretch>
            <a:fillRect/>
          </a:stretch>
        </p:blipFill>
        <p:spPr bwMode="auto">
          <a:xfrm>
            <a:off x="1146411" y="3566907"/>
            <a:ext cx="58566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 t="16458" b="4907"/>
          <a:stretch>
            <a:fillRect/>
          </a:stretch>
        </p:blipFill>
        <p:spPr bwMode="auto">
          <a:xfrm>
            <a:off x="431372" y="359951"/>
            <a:ext cx="34826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6733"/>
          <a:stretch>
            <a:fillRect/>
          </a:stretch>
        </p:blipFill>
        <p:spPr bwMode="auto">
          <a:xfrm>
            <a:off x="4039737" y="350292"/>
            <a:ext cx="7955509" cy="28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ownload.poczta.onet.pl/5574022/eyJhIjpbeyJtIjoiMzU5MjE2ODY3IiwicCI6IjQiLCJzIjoiODAweDYwMCJ9XSwibWUiOiJnZXRUaHVtYiJ9/DSC_534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114" y="3684896"/>
            <a:ext cx="9826388" cy="24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55" y="691487"/>
            <a:ext cx="8612875" cy="287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user\Desktop\zdjęcia fotki z telefonu 23.03.2020\IMG_20190322_094825.jpg"/>
          <p:cNvPicPr/>
          <p:nvPr/>
        </p:nvPicPr>
        <p:blipFill>
          <a:blip r:embed="rId2" cstate="print"/>
          <a:srcRect r="19069"/>
          <a:stretch>
            <a:fillRect/>
          </a:stretch>
        </p:blipFill>
        <p:spPr bwMode="auto">
          <a:xfrm>
            <a:off x="6427656" y="569212"/>
            <a:ext cx="5159293" cy="3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user\Desktop\zdjęcia fotki z telefonu 23.03.2020\IMG_20190322_093136.jpg"/>
          <p:cNvPicPr/>
          <p:nvPr/>
        </p:nvPicPr>
        <p:blipFill>
          <a:blip r:embed="rId3" cstate="print"/>
          <a:srcRect l="5050" r="10133"/>
          <a:stretch>
            <a:fillRect/>
          </a:stretch>
        </p:blipFill>
        <p:spPr bwMode="auto">
          <a:xfrm>
            <a:off x="2115404" y="2584509"/>
            <a:ext cx="4905426" cy="373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user\Desktop\zdjęcia fotki z telefonu 23.03.2020\IMG_20190322_093017.jpg"/>
          <p:cNvPicPr/>
          <p:nvPr/>
        </p:nvPicPr>
        <p:blipFill>
          <a:blip r:embed="rId4" cstate="print"/>
          <a:srcRect t="54518" b="16992"/>
          <a:stretch>
            <a:fillRect/>
          </a:stretch>
        </p:blipFill>
        <p:spPr bwMode="auto">
          <a:xfrm>
            <a:off x="3570866" y="696036"/>
            <a:ext cx="2406855" cy="158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user\Desktop\Towaroznawstwo\fotki towary\towarr.jpg"/>
          <p:cNvPicPr/>
          <p:nvPr/>
        </p:nvPicPr>
        <p:blipFill>
          <a:blip r:embed="rId5" cstate="print"/>
          <a:srcRect l="25137" t="11062" r="11202"/>
          <a:stretch>
            <a:fillRect/>
          </a:stretch>
        </p:blipFill>
        <p:spPr bwMode="auto">
          <a:xfrm>
            <a:off x="7493311" y="4114245"/>
            <a:ext cx="3807036" cy="2177372"/>
          </a:xfrm>
          <a:prstGeom prst="rect">
            <a:avLst/>
          </a:prstGeom>
          <a:noFill/>
        </p:spPr>
      </p:pic>
      <p:pic>
        <p:nvPicPr>
          <p:cNvPr id="11" name="Picture 2" descr="C:\Users\user\Desktop\Towaroznawstwo\fotki towary\towarrk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 l="25000" r="18333"/>
          <a:stretch>
            <a:fillRect/>
          </a:stretch>
        </p:blipFill>
        <p:spPr bwMode="auto">
          <a:xfrm>
            <a:off x="622081" y="410774"/>
            <a:ext cx="2789860" cy="369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6592" y="2372139"/>
            <a:ext cx="10840278" cy="3882887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pl-PL" sz="1600" b="1" dirty="0" smtClean="0"/>
          </a:p>
          <a:p>
            <a:pPr lvl="0" algn="ctr">
              <a:buNone/>
            </a:pPr>
            <a:r>
              <a:rPr lang="pl-PL" sz="6600" b="1" dirty="0" smtClean="0"/>
              <a:t>ZAPRASZAMY</a:t>
            </a:r>
          </a:p>
          <a:p>
            <a:pPr lvl="0" algn="ctr">
              <a:buNone/>
            </a:pPr>
            <a:endParaRPr lang="pl-PL" sz="4800" b="1" dirty="0" smtClean="0"/>
          </a:p>
          <a:p>
            <a:pPr lvl="0" algn="ctr">
              <a:buNone/>
            </a:pPr>
            <a:r>
              <a:rPr lang="pl-PL" sz="3200" b="1" dirty="0" smtClean="0"/>
              <a:t>http://www.pwsz.krosno.pl/aktualnosci-towaroznawstwo/</a:t>
            </a:r>
          </a:p>
          <a:p>
            <a:pPr lvl="0" algn="ctr">
              <a:buNone/>
            </a:pPr>
            <a:endParaRPr lang="pl-PL" sz="1200" b="1" dirty="0" smtClean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905" y="904728"/>
            <a:ext cx="3127014" cy="6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3096" y="2425148"/>
            <a:ext cx="10721008" cy="382987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4400" b="1" dirty="0" smtClean="0"/>
              <a:t>Czy warto studiować Towaroznawstwo</a:t>
            </a:r>
            <a:r>
              <a:rPr lang="pl-PL" sz="4400" b="1" dirty="0" smtClean="0">
                <a:sym typeface="Wingdings" pitchFamily="2" charset="2"/>
              </a:rPr>
              <a:t>?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	</a:t>
            </a:r>
            <a:r>
              <a:rPr lang="pl-PL" sz="2800" dirty="0" smtClean="0"/>
              <a:t> </a:t>
            </a:r>
            <a:r>
              <a:rPr lang="pl-PL" sz="2800" dirty="0" smtClean="0"/>
              <a:t>Towaroznawstwo </a:t>
            </a:r>
            <a:r>
              <a:rPr lang="pl-PL" sz="2800" dirty="0" smtClean="0"/>
              <a:t>to interdyscyplinarny kierunek dający szeroką wiedzę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 </a:t>
            </a:r>
            <a:r>
              <a:rPr lang="pl-PL" sz="2800" dirty="0" smtClean="0"/>
              <a:t>właściwościach towarów, metodach ich badania i oceny, czynnikach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 smtClean="0"/>
              <a:t>procesach kształtujących ich jakość i wartość </a:t>
            </a:r>
            <a:r>
              <a:rPr lang="pl-PL" sz="2800" dirty="0" smtClean="0"/>
              <a:t>użytkową.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Towaroznawstwo </a:t>
            </a:r>
            <a:r>
              <a:rPr lang="pl-PL" sz="2800" dirty="0" smtClean="0">
                <a:sym typeface="Wingdings" pitchFamily="2" charset="2"/>
              </a:rPr>
              <a:t>to kierunek</a:t>
            </a:r>
            <a:r>
              <a:rPr lang="pl-PL" sz="2800" dirty="0" smtClean="0">
                <a:sym typeface="Wingdings" pitchFamily="2" charset="2"/>
              </a:rPr>
              <a:t>, który oferuje duże możliwości znalezienia dobrze płatnej pracy, zarówno w dużych, </a:t>
            </a:r>
            <a:r>
              <a:rPr lang="pl-PL" sz="2800" dirty="0" smtClean="0">
                <a:sym typeface="Wingdings" pitchFamily="2" charset="2"/>
              </a:rPr>
              <a:t>jak </a:t>
            </a:r>
            <a:r>
              <a:rPr lang="pl-PL" sz="2800" dirty="0" smtClean="0">
                <a:sym typeface="Wingdings" pitchFamily="2" charset="2"/>
              </a:rPr>
              <a:t>i małych miejscowościach</a:t>
            </a:r>
            <a:r>
              <a:rPr lang="pl-PL" sz="2800" dirty="0" smtClean="0">
                <a:sym typeface="Wingdings" pitchFamily="2" charset="2"/>
              </a:rPr>
              <a:t>.</a:t>
            </a:r>
            <a:endParaRPr lang="pl-PL" sz="2800" dirty="0" smtClean="0">
              <a:sym typeface="Wingdings" pitchFamily="2" charset="2"/>
            </a:endParaRPr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83" y="904726"/>
            <a:ext cx="3140663" cy="8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</a:t>
            </a: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ształcimy </a:t>
            </a: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na </a:t>
            </a: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trzech atrakcyjnych </a:t>
            </a: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specjalnościach, pod aktualne potrzeby przyszłych pracodawców 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84" y="904726"/>
            <a:ext cx="3086072" cy="7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337481"/>
            <a:ext cx="9601196" cy="948518"/>
          </a:xfrm>
        </p:spPr>
        <p:txBody>
          <a:bodyPr/>
          <a:lstStyle/>
          <a:p>
            <a:r>
              <a:rPr lang="pl-PL" sz="4000" b="1" dirty="0" smtClean="0"/>
              <a:t>Inżynier </a:t>
            </a:r>
            <a:r>
              <a:rPr lang="pl-PL" sz="4000" b="1" dirty="0" smtClean="0"/>
              <a:t>jakości</a:t>
            </a:r>
            <a:r>
              <a:rPr lang="pl-PL" sz="4000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99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Umożliwia </a:t>
            </a:r>
            <a:r>
              <a:rPr lang="pl-PL" dirty="0" smtClean="0"/>
              <a:t>zdobycie wiedzy i umiejętności praktycznych z zakresu projektowania, kształtowania, kontroli i oceny jakości oraz właściwości produktów, z uwzględnieniem oczekiwań i zachowań konsumentów, trendów rynkowych, systemów i standardów zarządzania jakością oraz obowiązujących norm prawnych.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Absolwent </a:t>
            </a:r>
            <a:r>
              <a:rPr lang="pl-PL" dirty="0" smtClean="0"/>
              <a:t>potrafi wdrażać, nadzorować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doskonalić systemy zarządzania jakością w przedsiębiorstwach z różnych branż.</a:t>
            </a:r>
            <a:endParaRPr lang="pl-PL" dirty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84" y="904726"/>
            <a:ext cx="3086072" cy="7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Umożliwia pozyskanie </a:t>
            </a:r>
            <a:r>
              <a:rPr lang="pl-PL" dirty="0" smtClean="0"/>
              <a:t>wiedzy oraz praktycznych umiejętności z zakresu tworzenia i zarządzania portfelem produktów przedsiębiorstwa, z uwzględnieniem potrzeb rynku. </a:t>
            </a:r>
          </a:p>
          <a:p>
            <a:pPr>
              <a:buNone/>
            </a:pPr>
            <a:r>
              <a:rPr lang="pl-PL" dirty="0" smtClean="0"/>
              <a:t>	Absolwent </a:t>
            </a:r>
            <a:r>
              <a:rPr lang="pl-PL" dirty="0" smtClean="0"/>
              <a:t>nabywa kompetencje menedżera zarządzającego produktem w poszczególnych fazach cyklu jego życia, tj. opracowywania nowego produktu, wprowadzenia go na rynek, sprzedaży przez różne kanały dystrybucji, kształtowanie właściwej polityki cenowej oraz kreowanie jego wizerunku i marki.</a:t>
            </a:r>
            <a:endParaRPr lang="pl-PL" dirty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84" y="904726"/>
            <a:ext cx="3086072" cy="7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640239" y="1378424"/>
            <a:ext cx="4913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Menedżer </a:t>
            </a:r>
            <a:r>
              <a:rPr lang="pl-PL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produktu</a:t>
            </a:r>
            <a:r>
              <a:rPr lang="pl-PL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392072"/>
            <a:ext cx="9601196" cy="893927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l-PL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l-PL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Logistyka </a:t>
            </a:r>
            <a:r>
              <a:rPr lang="pl-PL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towarów</a:t>
            </a: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Umożliwia zdobycie </a:t>
            </a:r>
            <a:r>
              <a:rPr lang="pl-PL" dirty="0" smtClean="0"/>
              <a:t>wiedzy i umiejętności o właściwości różnorodnych grup towarowych rzutujących na właściwy dobór narzędzi służących budowaniu optymalnego procesu logistycznego, dopasowanego do potrzeb konkretnego przedsiębiorstwa.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Absolwent </a:t>
            </a:r>
            <a:r>
              <a:rPr lang="pl-PL" dirty="0" smtClean="0"/>
              <a:t>jest specjalistą rozumiejącym procesy logistyczne w zarządzaniu łańcuchu dostaw i ich wpływ na jakość i bezpieczeństwo towarów.</a:t>
            </a:r>
            <a:endParaRPr lang="pl-PL" dirty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84" y="904726"/>
            <a:ext cx="3086072" cy="7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501253"/>
            <a:ext cx="9601196" cy="784745"/>
          </a:xfrm>
        </p:spPr>
        <p:txBody>
          <a:bodyPr/>
          <a:lstStyle/>
          <a:p>
            <a:r>
              <a:rPr lang="pl-PL" b="1" dirty="0" smtClean="0"/>
              <a:t>Co Nas wyróżnia?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770496"/>
            <a:ext cx="9991298" cy="3105372"/>
          </a:xfrm>
        </p:spPr>
        <p:txBody>
          <a:bodyPr>
            <a:normAutofit/>
          </a:bodyPr>
          <a:lstStyle/>
          <a:p>
            <a:pPr lvl="0"/>
            <a:r>
              <a:rPr lang="pl-PL" dirty="0" smtClean="0"/>
              <a:t>6 miesięczne praktyki </a:t>
            </a:r>
            <a:r>
              <a:rPr lang="pl-PL" dirty="0" smtClean="0"/>
              <a:t>zawodowe w znanych przedsiębiorstwach </a:t>
            </a:r>
          </a:p>
          <a:p>
            <a:pPr lvl="0"/>
            <a:r>
              <a:rPr lang="pl-PL" dirty="0" smtClean="0"/>
              <a:t>zaangażowana kadra dydaktyczna</a:t>
            </a:r>
            <a:endParaRPr lang="pl-PL" dirty="0" smtClean="0"/>
          </a:p>
          <a:p>
            <a:pPr lvl="0"/>
            <a:r>
              <a:rPr lang="pl-PL" dirty="0" smtClean="0"/>
              <a:t>studia </a:t>
            </a:r>
            <a:r>
              <a:rPr lang="pl-PL" dirty="0" smtClean="0"/>
              <a:t>26+ czyli możliwość studiowania dla osób pracujących w godzinach popołudniowych </a:t>
            </a:r>
          </a:p>
          <a:p>
            <a:pPr lvl="0"/>
            <a:r>
              <a:rPr lang="pl-PL" dirty="0" smtClean="0"/>
              <a:t>dla ambitnych studentów praca w Studenckim Kole Naukowym TOWAROZAWCÓW i Studenckim Kole Naukowym </a:t>
            </a:r>
            <a:r>
              <a:rPr lang="pl-PL" dirty="0" smtClean="0"/>
              <a:t>EKONOMISTÓW</a:t>
            </a:r>
          </a:p>
          <a:p>
            <a:endParaRPr lang="pl-PL" dirty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779" y="768248"/>
            <a:ext cx="3086072" cy="7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433015"/>
            <a:ext cx="9601196" cy="852984"/>
          </a:xfrm>
        </p:spPr>
        <p:txBody>
          <a:bodyPr/>
          <a:lstStyle/>
          <a:p>
            <a:r>
              <a:rPr lang="pl-PL" b="1" dirty="0" smtClean="0"/>
              <a:t>Co Nas wyróżnia?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961564"/>
            <a:ext cx="9601196" cy="3111690"/>
          </a:xfrm>
        </p:spPr>
        <p:txBody>
          <a:bodyPr>
            <a:normAutofit/>
          </a:bodyPr>
          <a:lstStyle/>
          <a:p>
            <a:r>
              <a:rPr lang="pl-PL" dirty="0" smtClean="0"/>
              <a:t>bardzo</a:t>
            </a:r>
            <a:r>
              <a:rPr lang="pl-PL" dirty="0" smtClean="0"/>
              <a:t> dobrze wyposażone pracownie w nowoczesnych </a:t>
            </a:r>
            <a:r>
              <a:rPr lang="pl-PL" dirty="0" smtClean="0"/>
              <a:t>budynkach,</a:t>
            </a:r>
          </a:p>
          <a:p>
            <a:r>
              <a:rPr lang="pl-PL" dirty="0" smtClean="0"/>
              <a:t>dostęp</a:t>
            </a:r>
            <a:r>
              <a:rPr lang="pl-PL" dirty="0" smtClean="0"/>
              <a:t> do materiałów dydaktycznych na platformie </a:t>
            </a:r>
            <a:r>
              <a:rPr lang="pl-PL" dirty="0" err="1" smtClean="0"/>
              <a:t>e-learningowej</a:t>
            </a:r>
            <a:r>
              <a:rPr lang="pl-PL" dirty="0" smtClean="0"/>
              <a:t>,</a:t>
            </a:r>
          </a:p>
          <a:p>
            <a:r>
              <a:rPr lang="pl-PL" dirty="0" smtClean="0"/>
              <a:t>dostęp</a:t>
            </a:r>
            <a:r>
              <a:rPr lang="pl-PL" dirty="0" smtClean="0"/>
              <a:t> do najnowszych publikacji naukowych w czytelni i </a:t>
            </a:r>
            <a:r>
              <a:rPr lang="pl-PL" dirty="0" smtClean="0"/>
              <a:t>bibliotece,</a:t>
            </a:r>
          </a:p>
          <a:p>
            <a:r>
              <a:rPr lang="pl-PL" dirty="0" smtClean="0"/>
              <a:t>wsparcie </a:t>
            </a:r>
            <a:r>
              <a:rPr lang="pl-PL" dirty="0" smtClean="0"/>
              <a:t>materialne: stypendia i zapomogi socjalne, stypendia rektora dla najlepszych studentów, zakwaterowanie w domu studenta</a:t>
            </a:r>
            <a:endParaRPr lang="pl-PL" dirty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779" y="768248"/>
            <a:ext cx="3086072" cy="7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446663"/>
            <a:ext cx="9601196" cy="839336"/>
          </a:xfrm>
        </p:spPr>
        <p:txBody>
          <a:bodyPr/>
          <a:lstStyle/>
          <a:p>
            <a:r>
              <a:rPr lang="pl-PL" b="1" dirty="0" smtClean="0"/>
              <a:t>Co Nas wyróżnia?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70245"/>
            <a:ext cx="9868468" cy="4080680"/>
          </a:xfrm>
        </p:spPr>
        <p:txBody>
          <a:bodyPr>
            <a:normAutofit/>
          </a:bodyPr>
          <a:lstStyle/>
          <a:p>
            <a:r>
              <a:rPr lang="pl-PL" dirty="0" smtClean="0"/>
              <a:t>możliwość </a:t>
            </a:r>
            <a:r>
              <a:rPr lang="pl-PL" dirty="0" smtClean="0"/>
              <a:t>odbycia części studiów i praktyk za granicą w ramach programu </a:t>
            </a:r>
            <a:r>
              <a:rPr lang="pl-PL" dirty="0" smtClean="0"/>
              <a:t>Erasmus+</a:t>
            </a:r>
          </a:p>
          <a:p>
            <a:r>
              <a:rPr lang="pl-PL" dirty="0" smtClean="0"/>
              <a:t>możliwość </a:t>
            </a:r>
            <a:r>
              <a:rPr lang="pl-PL" dirty="0" smtClean="0"/>
              <a:t>rozwoju osobistego, poprzez udział m. in. w pracach samorządu, wolontariatu, kampaniach edukacyjnych i społecznych, sekcjach sportowych funkcjonujących w ramach uczelnianego AZS, zespołu tanecznego i </a:t>
            </a:r>
            <a:r>
              <a:rPr lang="pl-PL" dirty="0" smtClean="0"/>
              <a:t>chóru,</a:t>
            </a:r>
          </a:p>
          <a:p>
            <a:r>
              <a:rPr lang="pl-PL" dirty="0" smtClean="0"/>
              <a:t>pełne </a:t>
            </a:r>
            <a:r>
              <a:rPr lang="pl-PL" dirty="0" smtClean="0"/>
              <a:t>dostosowanie obiektów pod osoby z </a:t>
            </a:r>
            <a:r>
              <a:rPr lang="pl-PL" dirty="0" err="1" smtClean="0"/>
              <a:t>niepełnosprawnościami</a:t>
            </a:r>
            <a:r>
              <a:rPr lang="pl-PL" dirty="0" smtClean="0"/>
              <a:t> oraz szerokie ich wsparcie przez uczelniane Biuro Osób </a:t>
            </a:r>
            <a:r>
              <a:rPr lang="pl-PL" dirty="0" smtClean="0"/>
              <a:t>Niepełnoprawnych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logo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779" y="768248"/>
            <a:ext cx="3086072" cy="7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3536</TotalTime>
  <Words>244</Words>
  <Application>Microsoft Office PowerPoint</Application>
  <PresentationFormat>Niestandardowy</PresentationFormat>
  <Paragraphs>51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Organiczny</vt:lpstr>
      <vt:lpstr>Slajd 1</vt:lpstr>
      <vt:lpstr>Slajd 2</vt:lpstr>
      <vt:lpstr>Slajd 3</vt:lpstr>
      <vt:lpstr>Inżynier jakości </vt:lpstr>
      <vt:lpstr>Slajd 5</vt:lpstr>
      <vt:lpstr> Logistyka towarów  </vt:lpstr>
      <vt:lpstr>Co Nas wyróżnia?</vt:lpstr>
      <vt:lpstr>Co Nas wyróżnia?</vt:lpstr>
      <vt:lpstr>Co Nas wyróżnia?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Koła jakości</dc:title>
  <dc:creator>franczakw</dc:creator>
  <cp:lastModifiedBy>user</cp:lastModifiedBy>
  <cp:revision>184</cp:revision>
  <dcterms:created xsi:type="dcterms:W3CDTF">2015-07-07T12:27:00Z</dcterms:created>
  <dcterms:modified xsi:type="dcterms:W3CDTF">2020-08-26T05:47:20Z</dcterms:modified>
</cp:coreProperties>
</file>